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75" r:id="rId6"/>
    <p:sldId id="277" r:id="rId7"/>
    <p:sldId id="276" r:id="rId8"/>
    <p:sldId id="278" r:id="rId9"/>
    <p:sldId id="279" r:id="rId10"/>
    <p:sldId id="280" r:id="rId11"/>
    <p:sldId id="281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4307C-EBD8-4959-9331-2C49C49F1A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AAF6CD-AE22-4F00-81CE-12C3886DA3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38BE7-F452-46D5-9708-896DCA595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67471-51A7-49EC-912F-6A59F4159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D2ABA-F15F-4926-B5CF-D5CA42C6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04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09673-2BD9-4930-9FC6-0255AE829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584FE-E97D-4502-AEDE-098373B6A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31DAE-1173-44AC-B010-7B0FE073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2305B-3E7E-425C-918F-4AA7695A2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4293D-F48E-4B6A-8C17-9864752E0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1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10674-50E8-43AB-ABF6-BE8AC603A0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F02B7-1911-48E8-964D-8E22589BF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091DD-3895-4E37-A535-48EA2E889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3FE49-2DB9-4A01-8487-1787DB194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C3B0B-E936-4A6A-B9B3-469B0D52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3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11D3-44EB-4767-8C50-43654EF42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C2B90-C7E4-4EEF-BCA4-46CA56EC5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68740-389F-48BD-A556-83B0F43FB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54953-1094-4A47-ADEA-45A0FAB5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CC86F7-209A-401B-9E7F-B76DE17C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2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72650-B7C0-4F0C-B353-22787E033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BD09-407B-4369-B516-A47AC417C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0B4D8-2B0D-4035-8E6D-B4BA09E3A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CB6D9-D55B-4186-AA48-F3778FFF8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ABAE7-07DC-419E-BF39-FFEFA6F7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1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D165-E459-4362-8C4D-065BC5B71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1687-61D4-4E2D-9106-A15E7F742F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4802C4-B6E5-4570-82A8-ADC166B8F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732C6-596F-46BD-9C6F-6DC3E116D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5EA1A-AF0F-4D27-9DF9-2A395D3C7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07D73-F5A3-4524-8EFD-51B27552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02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C5CC-8189-4ADB-8A4F-25EEA07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8F409-F064-4CAF-81A7-784D59B68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594617-2AD7-4BFC-B7E5-C1D1F2DF7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1B4FA-4588-4B9B-966F-43EAE009D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298D5E-D0B2-4526-BCD0-E04FE16F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875D30-6135-4F9C-8003-393C21142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673E09-FBD3-4A98-94B3-0B396B389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0A4F26-39C9-458D-AE14-760F3BC52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94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5BA19-FC57-42DB-A77D-F846E95E9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74241-68CA-40E8-992B-2959AC387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D9B6D-A311-442A-881A-6569D6E7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CBF49A-EC63-4B04-ACB3-FDE14280E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0C8CE2-E57A-42ED-AF34-B26B82F4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F45E-D26A-4394-A4CF-96C67C805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0CA6F-F70D-487A-BB37-06D4F71B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56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190EA-C0D0-46EE-8BEA-54BB8FDDE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AC2A9-7386-4C52-B1BD-A72D96F6D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E055A6-29A1-4189-A279-0AAB925DE0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12DF1-946C-4528-88A6-5A7CC215B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0B5D6-9D23-45ED-88A8-C3046D3BC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97902-4113-4BDC-A586-CB9F40910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7604-B7F0-4F96-A4FE-D6EA82AB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F440C7-35D6-4F96-916F-C161D1612A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49945-7465-4A43-8BF5-E2F967DBB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80F87-830D-47E2-B60B-E824A33F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3A31D-4A53-4403-9E78-E7D0357D4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BE958-0692-4587-BD7E-83E8AC808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82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5C1E7-FA38-41F7-8242-A5241FC7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CB0B7-7174-46E1-91FE-B2DC868C8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CA584-B348-4285-B018-F81DEED19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B21C3-438C-4F52-8C38-7812DC947BCF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B48C0-03FF-44AA-B8CF-9C9A8391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C1B83-98AC-4F31-AD5C-BC3FC5CEF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DA78B-7C77-4858-994C-4EA3CC892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3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DB76653-2D83-4DBD-A1E3-F71A2029A2B1}"/>
              </a:ext>
            </a:extLst>
          </p:cNvPr>
          <p:cNvGrpSpPr/>
          <p:nvPr/>
        </p:nvGrpSpPr>
        <p:grpSpPr>
          <a:xfrm>
            <a:off x="2943940" y="2690336"/>
            <a:ext cx="6296927" cy="1477328"/>
            <a:chOff x="2949334" y="1797729"/>
            <a:chExt cx="6296927" cy="14773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A6C7748-5313-462D-9735-0301E9F19908}"/>
                </a:ext>
              </a:extLst>
            </p:cNvPr>
            <p:cNvSpPr txBox="1"/>
            <p:nvPr/>
          </p:nvSpPr>
          <p:spPr>
            <a:xfrm>
              <a:off x="2949334" y="1797729"/>
              <a:ext cx="629692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333399"/>
                  </a:solidFill>
                  <a:latin typeface="Montserrat" panose="00000500000000000000" pitchFamily="2" charset="0"/>
                </a:rPr>
                <a:t>Keypad Password-secured Toggle of Port B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E110CA-BD9D-481E-844F-3ADBB4DC545E}"/>
                </a:ext>
              </a:extLst>
            </p:cNvPr>
            <p:cNvSpPr txBox="1"/>
            <p:nvPr/>
          </p:nvSpPr>
          <p:spPr>
            <a:xfrm>
              <a:off x="3903091" y="2874947"/>
              <a:ext cx="4382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333399"/>
                  </a:solidFill>
                  <a:latin typeface="Montserrat" panose="00000500000000000000" pitchFamily="2" charset="0"/>
                </a:rPr>
                <a:t>TEAM 10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73A7AF-6F84-4A91-9348-382517AC36F4}"/>
              </a:ext>
            </a:extLst>
          </p:cNvPr>
          <p:cNvSpPr txBox="1"/>
          <p:nvPr/>
        </p:nvSpPr>
        <p:spPr>
          <a:xfrm>
            <a:off x="4584221" y="4706272"/>
            <a:ext cx="3023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1200" dirty="0">
                <a:solidFill>
                  <a:srgbClr val="333399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مصطفى السيد محمد رضا محمد أبو النجا</a:t>
            </a:r>
            <a:endParaRPr lang="en-US" sz="1200" dirty="0">
              <a:solidFill>
                <a:srgbClr val="333399"/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1351A2-72ED-40A5-9A1D-5F9F3DD4F60E}"/>
              </a:ext>
            </a:extLst>
          </p:cNvPr>
          <p:cNvSpPr txBox="1"/>
          <p:nvPr/>
        </p:nvSpPr>
        <p:spPr>
          <a:xfrm>
            <a:off x="4584221" y="4960229"/>
            <a:ext cx="3023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1200" dirty="0">
                <a:solidFill>
                  <a:srgbClr val="333399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مصطفى محمد رجـب محمد عبــد اللطيف</a:t>
            </a:r>
            <a:endParaRPr lang="en-US" sz="1200" dirty="0">
              <a:solidFill>
                <a:srgbClr val="333399"/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216A63-478E-4B24-A348-85F158A055FB}"/>
              </a:ext>
            </a:extLst>
          </p:cNvPr>
          <p:cNvSpPr txBox="1"/>
          <p:nvPr/>
        </p:nvSpPr>
        <p:spPr>
          <a:xfrm>
            <a:off x="4584221" y="5214186"/>
            <a:ext cx="3023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1200" dirty="0">
                <a:solidFill>
                  <a:srgbClr val="333399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معـاذ أحمـد عبـد الــسلام إبراهيـم قاسـم</a:t>
            </a:r>
            <a:endParaRPr lang="en-US" sz="1200" dirty="0">
              <a:solidFill>
                <a:srgbClr val="333399"/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23BC4-6DEE-45F1-8E02-F03F198B1F90}"/>
              </a:ext>
            </a:extLst>
          </p:cNvPr>
          <p:cNvSpPr txBox="1"/>
          <p:nvPr/>
        </p:nvSpPr>
        <p:spPr>
          <a:xfrm>
            <a:off x="4584221" y="5468143"/>
            <a:ext cx="3023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1200" dirty="0">
                <a:solidFill>
                  <a:srgbClr val="333399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محمـــــــود إبراهيــــــــم منيــــــــــر عفيــــفي</a:t>
            </a:r>
            <a:endParaRPr lang="en-US" sz="1200" dirty="0">
              <a:solidFill>
                <a:srgbClr val="333399"/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49D9E-C9CE-4432-997A-3273CCC8919D}"/>
              </a:ext>
            </a:extLst>
          </p:cNvPr>
          <p:cNvSpPr txBox="1"/>
          <p:nvPr/>
        </p:nvSpPr>
        <p:spPr>
          <a:xfrm>
            <a:off x="4584221" y="5722100"/>
            <a:ext cx="3023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1200" dirty="0">
                <a:solidFill>
                  <a:srgbClr val="333399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يوســــــف سميــــــــر حســــــــن سويـــــــــلـم</a:t>
            </a:r>
            <a:endParaRPr lang="en-US" sz="1200" dirty="0">
              <a:solidFill>
                <a:srgbClr val="333399"/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48D528-8804-4534-8725-816F4C4DD210}"/>
              </a:ext>
            </a:extLst>
          </p:cNvPr>
          <p:cNvSpPr txBox="1"/>
          <p:nvPr/>
        </p:nvSpPr>
        <p:spPr>
          <a:xfrm>
            <a:off x="4584221" y="5976056"/>
            <a:ext cx="3023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ar-EG" sz="1200" dirty="0">
                <a:solidFill>
                  <a:srgbClr val="333399"/>
                </a:solidFill>
                <a:latin typeface="GE SS Two Bold" panose="020A0503020102020204" pitchFamily="18" charset="-78"/>
                <a:ea typeface="GE SS Two Bold" panose="020A0503020102020204" pitchFamily="18" charset="-78"/>
                <a:cs typeface="GE SS Two Bold" panose="020A0503020102020204" pitchFamily="18" charset="-78"/>
              </a:rPr>
              <a:t>روان علـــــوي عــــلي حـــامـــد حــــسيــــــــــن</a:t>
            </a:r>
            <a:endParaRPr lang="en-US" sz="1200" dirty="0">
              <a:solidFill>
                <a:srgbClr val="333399"/>
              </a:solidFill>
              <a:latin typeface="GE SS Two Bold" panose="020A0503020102020204" pitchFamily="18" charset="-78"/>
              <a:ea typeface="GE SS Two Bold" panose="020A0503020102020204" pitchFamily="18" charset="-78"/>
              <a:cs typeface="GE SS Two Bold" panose="020A05030201020202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5322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In-depth with each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1F99-06C6-4734-9EC6-13EEAA4D3E4B}"/>
              </a:ext>
            </a:extLst>
          </p:cNvPr>
          <p:cNvSpPr txBox="1"/>
          <p:nvPr/>
        </p:nvSpPr>
        <p:spPr>
          <a:xfrm>
            <a:off x="950513" y="1505624"/>
            <a:ext cx="907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99"/>
                </a:solidFill>
                <a:latin typeface="Montserrat" panose="00000500000000000000" pitchFamily="2" charset="0"/>
              </a:rPr>
              <a:t>LED-RED - LEDs</a:t>
            </a:r>
          </a:p>
          <a:p>
            <a:endParaRPr lang="en-US" sz="2400" dirty="0">
              <a:solidFill>
                <a:srgbClr val="333399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26C93-DF18-4DF2-8CD8-F17904190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3855" y="1733910"/>
            <a:ext cx="2028851" cy="448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09B07-51FD-44FB-960C-9F1CBEE80DC1}"/>
              </a:ext>
            </a:extLst>
          </p:cNvPr>
          <p:cNvSpPr txBox="1"/>
          <p:nvPr/>
        </p:nvSpPr>
        <p:spPr>
          <a:xfrm>
            <a:off x="2419294" y="2889178"/>
            <a:ext cx="3594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Lastly, we put down some LEDs as shown, connected with a resistor of 330 ohms, just to protect the LEDs from excessive current, etc.</a:t>
            </a:r>
          </a:p>
        </p:txBody>
      </p:sp>
    </p:spTree>
    <p:extLst>
      <p:ext uri="{BB962C8B-B14F-4D97-AF65-F5344CB8AC3E}">
        <p14:creationId xmlns:p14="http://schemas.microsoft.com/office/powerpoint/2010/main" val="303940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How does it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09B07-51FD-44FB-960C-9F1CBEE80DC1}"/>
              </a:ext>
            </a:extLst>
          </p:cNvPr>
          <p:cNvSpPr txBox="1"/>
          <p:nvPr/>
        </p:nvSpPr>
        <p:spPr>
          <a:xfrm>
            <a:off x="1651542" y="1821582"/>
            <a:ext cx="359459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At first, we run the system/application, we see that we need to enter a password (this is displayed in the LCD).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Then, the user simply needs to enter the right password in order to make everything run. In our case we hard coded the password as “7422”.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So, the user needs to input 7 &gt; 4 &gt; 2 &gt; 2 using the keypad in order to pass this stage. 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72170-7568-406D-971A-3E5ED675D52B}"/>
              </a:ext>
            </a:extLst>
          </p:cNvPr>
          <p:cNvSpPr txBox="1"/>
          <p:nvPr/>
        </p:nvSpPr>
        <p:spPr>
          <a:xfrm>
            <a:off x="6488085" y="1821582"/>
            <a:ext cx="35945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If it’s the right password, we are then welcomed with the “Welcome!” message displayed on the LCD, and everything starts to run!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The LEDs now toggle one by one, and it goes back and forth, just making some artistically-okay motion/action, indicating that everything works, just fine.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621025-925D-4DCE-83CF-B340F3186CDE}"/>
              </a:ext>
            </a:extLst>
          </p:cNvPr>
          <p:cNvCxnSpPr/>
          <p:nvPr/>
        </p:nvCxnSpPr>
        <p:spPr>
          <a:xfrm>
            <a:off x="5684808" y="1821582"/>
            <a:ext cx="0" cy="371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835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How does it work?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09B07-51FD-44FB-960C-9F1CBEE80DC1}"/>
              </a:ext>
            </a:extLst>
          </p:cNvPr>
          <p:cNvSpPr txBox="1"/>
          <p:nvPr/>
        </p:nvSpPr>
        <p:spPr>
          <a:xfrm>
            <a:off x="950513" y="1505624"/>
            <a:ext cx="3594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33399"/>
                </a:solidFill>
                <a:latin typeface="Montserrat" panose="00000500000000000000" pitchFamily="2" charset="0"/>
              </a:rPr>
              <a:t>Preview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72170-7568-406D-971A-3E5ED675D52B}"/>
              </a:ext>
            </a:extLst>
          </p:cNvPr>
          <p:cNvSpPr txBox="1"/>
          <p:nvPr/>
        </p:nvSpPr>
        <p:spPr>
          <a:xfrm>
            <a:off x="1237004" y="2151955"/>
            <a:ext cx="3594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Here’s a video-preview that shows around the simulation of our system/application at hand.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2621025-925D-4DCE-83CF-B340F3186CDE}"/>
              </a:ext>
            </a:extLst>
          </p:cNvPr>
          <p:cNvCxnSpPr/>
          <p:nvPr/>
        </p:nvCxnSpPr>
        <p:spPr>
          <a:xfrm>
            <a:off x="4814344" y="1767234"/>
            <a:ext cx="0" cy="371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roject_preview">
            <a:hlinkClick r:id="" action="ppaction://media"/>
            <a:extLst>
              <a:ext uri="{FF2B5EF4-FFF2-40B4-BE49-F238E27FC236}">
                <a16:creationId xmlns:a16="http://schemas.microsoft.com/office/drawing/2014/main" id="{D37AE855-D58D-4D39-81C8-BD6C6AB63C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0835" y="1800978"/>
            <a:ext cx="6487265" cy="364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0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2214917" y="3105835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26305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759123" y="859293"/>
            <a:ext cx="2515705" cy="661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Overview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1F99-06C6-4734-9EC6-13EEAA4D3E4B}"/>
              </a:ext>
            </a:extLst>
          </p:cNvPr>
          <p:cNvSpPr txBox="1"/>
          <p:nvPr/>
        </p:nvSpPr>
        <p:spPr>
          <a:xfrm>
            <a:off x="759123" y="1643226"/>
            <a:ext cx="31174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The main idea is to secure lighting action/performance implemented by the Port B.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This is done using the keypad to enter a password and an LCD to show the status of the overall system, and of course the microcontroller PIC16F877A to control everything.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In this figure, we are starting the simulation where we are asked to enter a password to start toggling the light.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89312-C6EA-4994-975B-DC3AA308D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661" y="958098"/>
            <a:ext cx="7407216" cy="494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35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In-depth with each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1F99-06C6-4734-9EC6-13EEAA4D3E4B}"/>
              </a:ext>
            </a:extLst>
          </p:cNvPr>
          <p:cNvSpPr txBox="1"/>
          <p:nvPr/>
        </p:nvSpPr>
        <p:spPr>
          <a:xfrm>
            <a:off x="950513" y="1505624"/>
            <a:ext cx="907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99"/>
                </a:solidFill>
                <a:latin typeface="Montserrat" panose="00000500000000000000" pitchFamily="2" charset="0"/>
              </a:rPr>
              <a:t>PIC 16F877A – Micro-controller</a:t>
            </a:r>
          </a:p>
          <a:p>
            <a:endParaRPr lang="en-US" sz="2400" dirty="0">
              <a:solidFill>
                <a:srgbClr val="333399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26C93-DF18-4DF2-8CD8-F17904190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493" y="1921122"/>
            <a:ext cx="4932182" cy="3841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09B07-51FD-44FB-960C-9F1CBEE80DC1}"/>
              </a:ext>
            </a:extLst>
          </p:cNvPr>
          <p:cNvSpPr txBox="1"/>
          <p:nvPr/>
        </p:nvSpPr>
        <p:spPr>
          <a:xfrm>
            <a:off x="1891122" y="2564372"/>
            <a:ext cx="35945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Here, we set up the micro-controller with a classic configuration, where we connect a crystal as a clock for our system, a power source to supply the power to the micro-controller, and we simply connect the keypad, the LEDs, and the LCD using ports D, B, and C,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59220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In-depth with each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1F99-06C6-4734-9EC6-13EEAA4D3E4B}"/>
              </a:ext>
            </a:extLst>
          </p:cNvPr>
          <p:cNvSpPr txBox="1"/>
          <p:nvPr/>
        </p:nvSpPr>
        <p:spPr>
          <a:xfrm>
            <a:off x="950513" y="1505624"/>
            <a:ext cx="907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99"/>
                </a:solidFill>
                <a:latin typeface="Montserrat" panose="00000500000000000000" pitchFamily="2" charset="0"/>
              </a:rPr>
              <a:t>PIC 16F877A – Micro-controller</a:t>
            </a:r>
          </a:p>
          <a:p>
            <a:endParaRPr lang="en-US" sz="2400" dirty="0">
              <a:solidFill>
                <a:srgbClr val="333399"/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209B07-51FD-44FB-960C-9F1CBEE80DC1}"/>
              </a:ext>
            </a:extLst>
          </p:cNvPr>
          <p:cNvSpPr txBox="1"/>
          <p:nvPr/>
        </p:nvSpPr>
        <p:spPr>
          <a:xfrm>
            <a:off x="1555504" y="2336621"/>
            <a:ext cx="35945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We then run a .hex code file that implements the whole functionality of our application/system. The .hex file is the compiled version of this C code written in mikroC, shown in the next few slides.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3CDAAD-5B7D-42A9-A168-430ADF67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983" y="1921122"/>
            <a:ext cx="5139504" cy="361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42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In-depth with each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1F99-06C6-4734-9EC6-13EEAA4D3E4B}"/>
              </a:ext>
            </a:extLst>
          </p:cNvPr>
          <p:cNvSpPr txBox="1"/>
          <p:nvPr/>
        </p:nvSpPr>
        <p:spPr>
          <a:xfrm>
            <a:off x="950513" y="1505624"/>
            <a:ext cx="907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99"/>
                </a:solidFill>
                <a:latin typeface="Montserrat" panose="00000500000000000000" pitchFamily="2" charset="0"/>
              </a:rPr>
              <a:t>PIC 16F877A – Micro-controller</a:t>
            </a:r>
          </a:p>
          <a:p>
            <a:endParaRPr lang="en-US" sz="2400" dirty="0">
              <a:solidFill>
                <a:srgbClr val="333399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5A507-A461-4DAF-B15E-61E324D34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868" y="2279679"/>
            <a:ext cx="3524250" cy="2914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35BB1-809D-4E6A-93BF-3B5A97C2BF30}"/>
              </a:ext>
            </a:extLst>
          </p:cNvPr>
          <p:cNvSpPr txBox="1"/>
          <p:nvPr/>
        </p:nvSpPr>
        <p:spPr>
          <a:xfrm>
            <a:off x="1555504" y="2336621"/>
            <a:ext cx="359459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Here, we just declare the port labels to be used in the LCD, by defining a name and the direction, etc.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We also declare the port that would be used in the keypad, and a prototype for a function to be used to check the passwords that are typed into the keypad.</a:t>
            </a:r>
          </a:p>
        </p:txBody>
      </p:sp>
    </p:spTree>
    <p:extLst>
      <p:ext uri="{BB962C8B-B14F-4D97-AF65-F5344CB8AC3E}">
        <p14:creationId xmlns:p14="http://schemas.microsoft.com/office/powerpoint/2010/main" val="129618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In-depth with each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1F99-06C6-4734-9EC6-13EEAA4D3E4B}"/>
              </a:ext>
            </a:extLst>
          </p:cNvPr>
          <p:cNvSpPr txBox="1"/>
          <p:nvPr/>
        </p:nvSpPr>
        <p:spPr>
          <a:xfrm>
            <a:off x="950513" y="1505624"/>
            <a:ext cx="907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99"/>
                </a:solidFill>
                <a:latin typeface="Montserrat" panose="00000500000000000000" pitchFamily="2" charset="0"/>
              </a:rPr>
              <a:t>PIC 16F877A – Micro-controller</a:t>
            </a:r>
          </a:p>
          <a:p>
            <a:endParaRPr lang="en-US" sz="2400" dirty="0">
              <a:solidFill>
                <a:srgbClr val="333399"/>
              </a:solidFill>
              <a:latin typeface="Montserrat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5B9130-A48E-4C6E-B498-42AD72A56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884" y="1646955"/>
            <a:ext cx="3149772" cy="4525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08CB8A-4C4C-4825-9F0B-733E3F4FC433}"/>
              </a:ext>
            </a:extLst>
          </p:cNvPr>
          <p:cNvSpPr txBox="1"/>
          <p:nvPr/>
        </p:nvSpPr>
        <p:spPr>
          <a:xfrm>
            <a:off x="1555504" y="2336621"/>
            <a:ext cx="35945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We then declare our main function, to kick off with everything required, initializing the LCD and the keypad.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By default, we try to get the user to input the password in order to continue with the program, which is simply welcoming the user with a “Welcome!” message, displayed in the LCD, and the toggle of some LEDs connected via Port B.</a:t>
            </a:r>
          </a:p>
        </p:txBody>
      </p:sp>
    </p:spTree>
    <p:extLst>
      <p:ext uri="{BB962C8B-B14F-4D97-AF65-F5344CB8AC3E}">
        <p14:creationId xmlns:p14="http://schemas.microsoft.com/office/powerpoint/2010/main" val="128765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In-depth with each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1F99-06C6-4734-9EC6-13EEAA4D3E4B}"/>
              </a:ext>
            </a:extLst>
          </p:cNvPr>
          <p:cNvSpPr txBox="1"/>
          <p:nvPr/>
        </p:nvSpPr>
        <p:spPr>
          <a:xfrm>
            <a:off x="950513" y="1505624"/>
            <a:ext cx="907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99"/>
                </a:solidFill>
                <a:latin typeface="Montserrat" panose="00000500000000000000" pitchFamily="2" charset="0"/>
              </a:rPr>
              <a:t>PIC 16F877A – Micro-controller</a:t>
            </a:r>
          </a:p>
          <a:p>
            <a:endParaRPr lang="en-US" sz="2400" dirty="0">
              <a:solidFill>
                <a:srgbClr val="333399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5A507-A461-4DAF-B15E-61E324D34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5714" y="2151955"/>
            <a:ext cx="6052328" cy="3959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46993-62CF-48F7-8F23-C77D42D6CEC8}"/>
              </a:ext>
            </a:extLst>
          </p:cNvPr>
          <p:cNvSpPr txBox="1"/>
          <p:nvPr/>
        </p:nvSpPr>
        <p:spPr>
          <a:xfrm>
            <a:off x="1555504" y="2336621"/>
            <a:ext cx="35945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Lastly, the definition of our previously prototyped function, where we get the input from the user (the password), then we try to match it with some saved password (hard-coded in our case as 7422), if it matches, we return, if not we stay in this function trying once more for another password input try.</a:t>
            </a:r>
          </a:p>
        </p:txBody>
      </p:sp>
    </p:spTree>
    <p:extLst>
      <p:ext uri="{BB962C8B-B14F-4D97-AF65-F5344CB8AC3E}">
        <p14:creationId xmlns:p14="http://schemas.microsoft.com/office/powerpoint/2010/main" val="2883480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In-depth with each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1F99-06C6-4734-9EC6-13EEAA4D3E4B}"/>
              </a:ext>
            </a:extLst>
          </p:cNvPr>
          <p:cNvSpPr txBox="1"/>
          <p:nvPr/>
        </p:nvSpPr>
        <p:spPr>
          <a:xfrm>
            <a:off x="950513" y="1505624"/>
            <a:ext cx="907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99"/>
                </a:solidFill>
                <a:latin typeface="Montserrat" panose="00000500000000000000" pitchFamily="2" charset="0"/>
              </a:rPr>
              <a:t>LM016L - LCD</a:t>
            </a:r>
          </a:p>
          <a:p>
            <a:endParaRPr lang="en-US" sz="2400" dirty="0">
              <a:solidFill>
                <a:srgbClr val="333399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26C93-DF18-4DF2-8CD8-F17904190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6288" y="1921122"/>
            <a:ext cx="4272286" cy="3841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09B07-51FD-44FB-960C-9F1CBEE80DC1}"/>
              </a:ext>
            </a:extLst>
          </p:cNvPr>
          <p:cNvSpPr txBox="1"/>
          <p:nvPr/>
        </p:nvSpPr>
        <p:spPr>
          <a:xfrm>
            <a:off x="2031105" y="2104174"/>
            <a:ext cx="359459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We also set up the LCD with some classic connections. We provide a power source for this component by itself, and we connect the last 4 pins of the data port (D4 – D7).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We start off displaying the “Enter Password:” message, to ask the user to interact with the keypad.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While the user types a number, it gets displayed encrypted as X in the LCD. Also, we end up with a “Welcome!” message if he enters the right password.</a:t>
            </a:r>
          </a:p>
        </p:txBody>
      </p:sp>
    </p:spTree>
    <p:extLst>
      <p:ext uri="{BB962C8B-B14F-4D97-AF65-F5344CB8AC3E}">
        <p14:creationId xmlns:p14="http://schemas.microsoft.com/office/powerpoint/2010/main" val="2214416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6C7748-5313-462D-9735-0301E9F19908}"/>
              </a:ext>
            </a:extLst>
          </p:cNvPr>
          <p:cNvSpPr txBox="1"/>
          <p:nvPr/>
        </p:nvSpPr>
        <p:spPr>
          <a:xfrm>
            <a:off x="950513" y="859293"/>
            <a:ext cx="776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33399"/>
                </a:solidFill>
                <a:latin typeface="Montserrat" panose="00000500000000000000" pitchFamily="2" charset="0"/>
              </a:rPr>
              <a:t>In-depth with each component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9C1F99-06C6-4734-9EC6-13EEAA4D3E4B}"/>
              </a:ext>
            </a:extLst>
          </p:cNvPr>
          <p:cNvSpPr txBox="1"/>
          <p:nvPr/>
        </p:nvSpPr>
        <p:spPr>
          <a:xfrm>
            <a:off x="950513" y="1505624"/>
            <a:ext cx="90704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333399"/>
                </a:solidFill>
                <a:latin typeface="Montserrat" panose="00000500000000000000" pitchFamily="2" charset="0"/>
              </a:rPr>
              <a:t>KEYPADSMALLCALC - Keypad</a:t>
            </a:r>
          </a:p>
          <a:p>
            <a:endParaRPr lang="en-US" sz="2400" dirty="0">
              <a:solidFill>
                <a:srgbClr val="333399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626C93-DF18-4DF2-8CD8-F17904190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2594" y="1921122"/>
            <a:ext cx="3767584" cy="3841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09B07-51FD-44FB-960C-9F1CBEE80DC1}"/>
              </a:ext>
            </a:extLst>
          </p:cNvPr>
          <p:cNvSpPr txBox="1"/>
          <p:nvPr/>
        </p:nvSpPr>
        <p:spPr>
          <a:xfrm>
            <a:off x="2419294" y="2889178"/>
            <a:ext cx="3594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We configure everything as per usual, and we let the mikroC library of keypads do the work.</a:t>
            </a:r>
          </a:p>
          <a:p>
            <a:endParaRPr lang="en-US" sz="1600" dirty="0">
              <a:solidFill>
                <a:srgbClr val="333399"/>
              </a:solidFill>
              <a:latin typeface="Montserrat" panose="00000500000000000000" pitchFamily="2" charset="0"/>
            </a:endParaRPr>
          </a:p>
          <a:p>
            <a:r>
              <a:rPr lang="en-US" sz="1600" dirty="0">
                <a:solidFill>
                  <a:srgbClr val="333399"/>
                </a:solidFill>
                <a:latin typeface="Montserrat" panose="00000500000000000000" pitchFamily="2" charset="0"/>
              </a:rPr>
              <a:t>The user gets to input the password using this keypad.</a:t>
            </a:r>
          </a:p>
        </p:txBody>
      </p:sp>
    </p:spTree>
    <p:extLst>
      <p:ext uri="{BB962C8B-B14F-4D97-AF65-F5344CB8AC3E}">
        <p14:creationId xmlns:p14="http://schemas.microsoft.com/office/powerpoint/2010/main" val="4269129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787</Words>
  <Application>Microsoft Office PowerPoint</Application>
  <PresentationFormat>Widescreen</PresentationFormat>
  <Paragraphs>63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GE SS Two Bold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Keypad Password-Secured Toggle of Port B - Team 10</dc:title>
  <dc:creator>مصطفى السيد محمد رضا محمد ابو الن</dc:creator>
  <cp:lastModifiedBy>مصطفى السيد محمد رضا محمد ابو الن</cp:lastModifiedBy>
  <cp:revision>13</cp:revision>
  <dcterms:created xsi:type="dcterms:W3CDTF">2021-12-25T11:44:39Z</dcterms:created>
  <dcterms:modified xsi:type="dcterms:W3CDTF">2022-01-03T21:34:14Z</dcterms:modified>
</cp:coreProperties>
</file>